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5" r:id="rId2"/>
    <p:sldId id="347" r:id="rId3"/>
    <p:sldId id="349" r:id="rId4"/>
    <p:sldId id="35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48" r:id="rId19"/>
    <p:sldId id="3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6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BB7F-E7DE-5A0A-E9F2-5D3F4DCDC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18D43-11F5-2E33-9DED-64C5D9623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269AD-819A-055C-45E4-9BBEECB30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8CD4-D705-4D7C-9758-E41AB6A8630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FB87C-6895-C96D-25E3-6F875A8E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86E20-2EDE-7A39-56A9-14A6C9C3E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EF334-755B-47EE-964E-F30D192A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AB031-9420-B5BE-782D-C594F94D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2C327-A163-B284-1742-D21B94BE9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5ACF8-36B4-C9BC-AB29-CE79A2D12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8CD4-D705-4D7C-9758-E41AB6A8630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DF8CE-23EC-A846-2A60-728E33138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45784-B868-108C-E7C5-3B0732BDB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EF334-755B-47EE-964E-F30D192A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90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6B84D-B67E-D4DD-9B1F-2B94D41D7E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BB0CD-0064-261A-BEE9-0ADCECC6F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59094-5ACA-54E4-07E7-A9E48C73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8CD4-D705-4D7C-9758-E41AB6A8630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E0C1A-0C44-F327-D2F8-69AED406D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4F460-B280-B4EF-A022-35C0019F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EF334-755B-47EE-964E-F30D192A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2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CC51-01FE-0218-09E1-E14F8814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2FBFE-F8E0-ABE0-942F-FC212FAA3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603A7-FBC9-7834-32A4-F58F0DC34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8CD4-D705-4D7C-9758-E41AB6A8630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3AF4-B3E2-6CBF-B395-33B344F69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ACD38-17EF-9B11-8798-4BC95D36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EF334-755B-47EE-964E-F30D192A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056D-94AE-E216-8669-3A85B7A7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C86C-0AF8-BED3-F545-AD06B745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D393-0473-3FD9-48A6-8FB9C93F3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8CD4-D705-4D7C-9758-E41AB6A8630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B7AF3-E802-1AB4-A2FD-65C794130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245DB-0EA9-045F-794A-56A6BA6F9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EF334-755B-47EE-964E-F30D192A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7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2E548-22DE-FACA-1BFC-02F1267C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50528-5A1B-943F-EAD8-29EC0F1B3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5B503-8650-43F9-DAAC-21753E8FAB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76E85-B10D-274D-651F-3A41EBBA6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8CD4-D705-4D7C-9758-E41AB6A8630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0E925-8F2F-6512-9F65-43489BF3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0FBF3-0988-FC0F-E2FD-D8FC5BDE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EF334-755B-47EE-964E-F30D192A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36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584E6-7D5A-62F4-5FAF-0EF2D9D3A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D092A-6D08-595A-940E-2BE561409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D6641-E5E1-A849-CCF0-68661CA8C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CCB855-0333-48D9-C36E-EFD6BCADB6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AC39B7-A673-4C7B-698E-5C1FE344A6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2EFF3-5F16-D27B-F654-BDF2AF2C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8CD4-D705-4D7C-9758-E41AB6A8630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EFA97-7625-D9B3-05FA-D5F916D91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548C62-7034-A3DD-74BB-EC08156C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EF334-755B-47EE-964E-F30D192A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9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743F-34CC-3DE9-A914-FAAA3D856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4C5C2B-BBA8-0B42-1B10-E5BD9DC3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8CD4-D705-4D7C-9758-E41AB6A8630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2EA17A-D7E2-9DC7-A5E8-04BDE0D62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B44EE-EC81-03F9-569B-4E276874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EF334-755B-47EE-964E-F30D192A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21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748D21-7F87-F8CD-4197-7A0531F7F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8CD4-D705-4D7C-9758-E41AB6A8630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648A2F-41E6-A743-DB6B-94BD8FCDC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93F08-75E9-83F7-9460-709B042E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EF334-755B-47EE-964E-F30D192A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8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DD427-688D-6886-2A0E-F3B838189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1D706-7270-5EA5-5FFA-77C30B4F2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23C02-05F2-A456-9D3C-0784ACF10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97FF0-5EA0-D3D1-D1FC-157EDB826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8CD4-D705-4D7C-9758-E41AB6A8630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E825A-4538-3629-B3E8-D0FAEDAD0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B97B7-388F-CC5E-213D-8DB1B43FC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EF334-755B-47EE-964E-F30D192A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1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2157D-13B4-CDE4-CF10-92E2B61C9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F2A388-CE8C-9243-C1A7-A75E9CE9DF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F74DE-3F55-D5A4-F1B6-63C782E9F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6B290-CD62-CD37-01FB-35D15AFCC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8CD4-D705-4D7C-9758-E41AB6A8630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81BD6-528F-9615-2C09-8798F754B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828CF-A058-BEB2-944E-6959098FA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EF334-755B-47EE-964E-F30D192A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7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795D5-E67C-2824-9AA9-C4857332F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B40F8-424F-9F7D-E8F5-0A1D4DA42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4503B-541C-B924-5D1D-2AFFA4BA4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A38CD4-D705-4D7C-9758-E41AB6A8630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85221-B320-BCE6-B998-DD85763445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3664B-69F6-4C66-68CE-FBCA190E2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9EF334-755B-47EE-964E-F30D192A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lipboard-green-check-list-311168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roller-coaster-ride-amusement-449136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clinton-marketing/chapter/reading-distribution-objectives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DE4D-B6E7-A89B-DED2-013CAD3B1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Python! Day 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D9F552-3E90-C3E6-B1FE-5B33DEB67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7" r="32554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015EA-1FA0-EA08-3E8A-4B43C6D47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While loops</a:t>
            </a:r>
          </a:p>
          <a:p>
            <a:pPr lvl="1"/>
            <a:r>
              <a:rPr lang="en-US" sz="2200"/>
              <a:t>Infinite while loops</a:t>
            </a:r>
          </a:p>
          <a:p>
            <a:r>
              <a:rPr lang="en-US" sz="2200"/>
              <a:t>For loops – repeat a set amount of times</a:t>
            </a:r>
          </a:p>
          <a:p>
            <a:pPr lvl="1"/>
            <a:r>
              <a:rPr lang="en-US" sz="2200"/>
              <a:t>Repeat based on a variable number of times via an int variable</a:t>
            </a:r>
          </a:p>
          <a:p>
            <a:r>
              <a:rPr lang="en-US" sz="2200"/>
              <a:t>For each loop</a:t>
            </a:r>
          </a:p>
          <a:p>
            <a:pPr lvl="1"/>
            <a:r>
              <a:rPr lang="en-US" sz="2200"/>
              <a:t>Improve shopping list program</a:t>
            </a:r>
          </a:p>
          <a:p>
            <a:pPr lvl="1"/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778463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B5FB-059C-DCCE-C711-39AA0533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/>
              <a:t>Counting With While Loops</a:t>
            </a:r>
          </a:p>
        </p:txBody>
      </p:sp>
      <p:pic>
        <p:nvPicPr>
          <p:cNvPr id="6" name="Picture 5" descr="Pencil and abacus">
            <a:extLst>
              <a:ext uri="{FF2B5EF4-FFF2-40B4-BE49-F238E27FC236}">
                <a16:creationId xmlns:a16="http://schemas.microsoft.com/office/drawing/2014/main" id="{98153424-1CC3-6215-E30A-62165CFC59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3" r="25791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FF869-5E40-E679-223D-C1A01D73F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sz="2000" dirty="0"/>
              <a:t>If we want, we can use while loops to repeat something a set amount of times</a:t>
            </a:r>
          </a:p>
          <a:p>
            <a:r>
              <a:rPr lang="en-US" sz="2000" dirty="0"/>
              <a:t>It’d look something like this: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count = 0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while count &lt; 3: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	print(“hi”)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	count += 1</a:t>
            </a:r>
          </a:p>
          <a:p>
            <a:pPr marL="0" indent="0">
              <a:buNone/>
            </a:pPr>
            <a:r>
              <a:rPr lang="en-US" sz="2000" dirty="0"/>
              <a:t>This will print “hi” 3 times</a:t>
            </a:r>
          </a:p>
          <a:p>
            <a:r>
              <a:rPr lang="en-US" sz="2000" dirty="0"/>
              <a:t>Try writing a program that counts from 0 to 9</a:t>
            </a:r>
          </a:p>
        </p:txBody>
      </p:sp>
    </p:spTree>
    <p:extLst>
      <p:ext uri="{BB962C8B-B14F-4D97-AF65-F5344CB8AC3E}">
        <p14:creationId xmlns:p14="http://schemas.microsoft.com/office/powerpoint/2010/main" val="2752319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D256-91DC-C6D9-28DB-01A9DA9C2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448BA-7575-8675-207D-01021E82C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8232548" cy="4119172"/>
          </a:xfrm>
        </p:spPr>
        <p:txBody>
          <a:bodyPr anchor="t">
            <a:normAutofit/>
          </a:bodyPr>
          <a:lstStyle/>
          <a:p>
            <a:r>
              <a:rPr lang="en-US" sz="2000" dirty="0"/>
              <a:t>For loops are essentially an easier way to count with a while loop</a:t>
            </a:r>
          </a:p>
          <a:p>
            <a:r>
              <a:rPr lang="en-US" sz="2000" dirty="0"/>
              <a:t>For loops look like this: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for count in range(start, end + 1, increment):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	do this</a:t>
            </a:r>
          </a:p>
          <a:p>
            <a:r>
              <a:rPr lang="en-US" sz="2000" dirty="0"/>
              <a:t>A for loop that counts from 0 to 9 would look like this: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for count in range(0, 10, 1)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	print(count)</a:t>
            </a:r>
          </a:p>
          <a:p>
            <a:r>
              <a:rPr lang="en-US" sz="2000" dirty="0"/>
              <a:t>You might notice that this has the same elements as when we count with a while loop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</a:p>
          <a:p>
            <a:endParaRPr lang="en-US" sz="2000" dirty="0"/>
          </a:p>
        </p:txBody>
      </p:sp>
      <p:pic>
        <p:nvPicPr>
          <p:cNvPr id="5" name="Picture 4" descr="Rollercoaster track loops and twists shown against the sky">
            <a:extLst>
              <a:ext uri="{FF2B5EF4-FFF2-40B4-BE49-F238E27FC236}">
                <a16:creationId xmlns:a16="http://schemas.microsoft.com/office/drawing/2014/main" id="{FA1DA388-2278-966C-935E-34AE582DA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3" r="20878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3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15A76-BB59-0E52-710B-43C54645E943}"/>
              </a:ext>
            </a:extLst>
          </p:cNvPr>
          <p:cNvSpPr>
            <a:spLocks/>
          </p:cNvSpPr>
          <p:nvPr/>
        </p:nvSpPr>
        <p:spPr>
          <a:xfrm>
            <a:off x="1438413" y="914400"/>
            <a:ext cx="4410540" cy="496881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Aft>
                <a:spcPts val="600"/>
              </a:spcAft>
            </a:pPr>
            <a:r>
              <a:rPr lang="en-US" sz="182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count = 0</a:t>
            </a:r>
          </a:p>
          <a:p>
            <a:pPr defTabSz="832104">
              <a:spcAft>
                <a:spcPts val="600"/>
              </a:spcAft>
            </a:pPr>
            <a:r>
              <a:rPr lang="en-US" sz="182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while count &lt; 10:</a:t>
            </a:r>
          </a:p>
          <a:p>
            <a:pPr defTabSz="832104">
              <a:spcAft>
                <a:spcPts val="600"/>
              </a:spcAft>
            </a:pPr>
            <a:r>
              <a:rPr lang="en-US" sz="182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	print(count)</a:t>
            </a:r>
          </a:p>
          <a:p>
            <a:pPr defTabSz="832104">
              <a:spcAft>
                <a:spcPts val="600"/>
              </a:spcAft>
            </a:pPr>
            <a:r>
              <a:rPr lang="en-US" sz="182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	count = count + 1 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>
              <a:latin typeface="Lucida Console" panose="020B06090405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825032-CC16-9A56-7AC3-42354A5CE929}"/>
              </a:ext>
            </a:extLst>
          </p:cNvPr>
          <p:cNvSpPr txBox="1">
            <a:spLocks/>
          </p:cNvSpPr>
          <p:nvPr/>
        </p:nvSpPr>
        <p:spPr>
          <a:xfrm>
            <a:off x="6266846" y="914400"/>
            <a:ext cx="4410540" cy="496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32104">
              <a:spcBef>
                <a:spcPts val="910"/>
              </a:spcBef>
              <a:buNone/>
            </a:pPr>
            <a:r>
              <a:rPr lang="en-US" sz="182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for count in range(0, 10, 1)</a:t>
            </a:r>
          </a:p>
          <a:p>
            <a:pPr marL="0" indent="0" defTabSz="832104">
              <a:spcBef>
                <a:spcPts val="910"/>
              </a:spcBef>
              <a:buNone/>
            </a:pPr>
            <a:r>
              <a:rPr lang="en-US" sz="182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	print(count)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951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7105-7152-1D84-9F8F-9AD716E0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For Loops Continued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C4060-084C-5285-62A7-A0AF7A33594C}"/>
              </a:ext>
            </a:extLst>
          </p:cNvPr>
          <p:cNvSpPr>
            <a:spLocks/>
          </p:cNvSpPr>
          <p:nvPr/>
        </p:nvSpPr>
        <p:spPr>
          <a:xfrm>
            <a:off x="838200" y="2364792"/>
            <a:ext cx="10515600" cy="1844854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nice thing about for-loops is that it’s much harder to make an infinite loop</a:t>
            </a:r>
          </a:p>
          <a:p>
            <a:pPr>
              <a:spcAft>
                <a:spcPts val="600"/>
              </a:spcAft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 messing around with the for loop and see what happens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689E67-96CC-BC45-0FF6-B565F75852BB}"/>
              </a:ext>
            </a:extLst>
          </p:cNvPr>
          <p:cNvSpPr txBox="1">
            <a:spLocks/>
          </p:cNvSpPr>
          <p:nvPr/>
        </p:nvSpPr>
        <p:spPr>
          <a:xfrm>
            <a:off x="1098999" y="4209646"/>
            <a:ext cx="4812404" cy="87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for count in range(0, 10, 2)</a:t>
            </a:r>
          </a:p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	print(count)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3B36BB-4040-E590-FDBC-B7479C44D05E}"/>
              </a:ext>
            </a:extLst>
          </p:cNvPr>
          <p:cNvSpPr txBox="1">
            <a:spLocks/>
          </p:cNvSpPr>
          <p:nvPr/>
        </p:nvSpPr>
        <p:spPr>
          <a:xfrm>
            <a:off x="6456611" y="4209645"/>
            <a:ext cx="4812404" cy="1635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kern="1200" err="1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added_count</a:t>
            </a:r>
            <a:r>
              <a:rPr lang="en-US" sz="20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 = 0</a:t>
            </a:r>
          </a:p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for count in range(0, 10, 1)</a:t>
            </a:r>
          </a:p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	</a:t>
            </a:r>
            <a:r>
              <a:rPr lang="en-US" sz="2000" kern="1200" err="1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added_count</a:t>
            </a:r>
            <a:r>
              <a:rPr lang="en-US" sz="20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 += count</a:t>
            </a:r>
          </a:p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	print(</a:t>
            </a:r>
            <a:r>
              <a:rPr lang="en-US" sz="2000" kern="1200" err="1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added_count</a:t>
            </a:r>
            <a:r>
              <a:rPr lang="en-US" sz="20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527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B77E7-E43B-B89D-51CD-2CB85B42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Project: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74B61-6477-FA6C-3399-1643DAA2F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Let’s create a function called </a:t>
            </a:r>
            <a:r>
              <a:rPr lang="en-US" sz="2200" dirty="0" err="1"/>
              <a:t>print_box</a:t>
            </a:r>
            <a:r>
              <a:rPr lang="en-US" sz="2200" dirty="0"/>
              <a:t>() that prints a box using for loops</a:t>
            </a:r>
          </a:p>
          <a:p>
            <a:r>
              <a:rPr lang="en-US" sz="2200" dirty="0"/>
              <a:t>The box might look like this:</a:t>
            </a:r>
          </a:p>
          <a:p>
            <a:pPr marL="0" indent="0">
              <a:buNone/>
            </a:pPr>
            <a:r>
              <a:rPr lang="en-US" sz="2200" dirty="0"/>
              <a:t>---------------</a:t>
            </a:r>
          </a:p>
          <a:p>
            <a:pPr marL="0" indent="0">
              <a:buNone/>
            </a:pPr>
            <a:r>
              <a:rPr lang="en-US" sz="2200" dirty="0"/>
              <a:t>|	    |</a:t>
            </a:r>
          </a:p>
          <a:p>
            <a:pPr marL="0" indent="0">
              <a:buNone/>
            </a:pPr>
            <a:r>
              <a:rPr lang="en-US" sz="2200" dirty="0"/>
              <a:t>|	    |</a:t>
            </a:r>
          </a:p>
          <a:p>
            <a:pPr marL="0" indent="0">
              <a:buNone/>
            </a:pPr>
            <a:r>
              <a:rPr lang="en-US" sz="2200" dirty="0"/>
              <a:t>---------------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Brown cardboard box with its shadow casted">
            <a:extLst>
              <a:ext uri="{FF2B5EF4-FFF2-40B4-BE49-F238E27FC236}">
                <a16:creationId xmlns:a16="http://schemas.microsoft.com/office/drawing/2014/main" id="{3B0F6C86-71A6-C426-AF4F-54006A657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9" r="2053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903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Packing Box Open with solid fill">
            <a:extLst>
              <a:ext uri="{FF2B5EF4-FFF2-40B4-BE49-F238E27FC236}">
                <a16:creationId xmlns:a16="http://schemas.microsoft.com/office/drawing/2014/main" id="{CE6D455E-80F2-6618-922B-F9A8AA496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C9993-A1F4-116F-A463-1FE1DF224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043" y="696966"/>
            <a:ext cx="5353152" cy="551706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Lucida Console" panose="020B0609040504020204" pitchFamily="49" charset="0"/>
              </a:rPr>
              <a:t>print(“-------”)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Lucida Console" panose="020B0609040504020204" pitchFamily="49" charset="0"/>
              </a:rPr>
              <a:t>for n in range(0, 2):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Lucida Console" panose="020B0609040504020204" pitchFamily="49" charset="0"/>
              </a:rPr>
              <a:t>	print(“|     |”)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Lucida Console" panose="020B0609040504020204" pitchFamily="49" charset="0"/>
              </a:rPr>
              <a:t>print(“-------”)</a:t>
            </a: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You can print a taller box by changing the numbers of the for loop</a:t>
            </a: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Lucida Console" panose="020B0609040504020204" pitchFamily="49" charset="0"/>
              </a:rPr>
              <a:t>print(“-------”)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Lucida Console" panose="020B0609040504020204" pitchFamily="49" charset="0"/>
              </a:rPr>
              <a:t>for n in range(0, 5):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Lucida Console" panose="020B0609040504020204" pitchFamily="49" charset="0"/>
              </a:rPr>
              <a:t>	print(“|     |”)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Lucida Console" panose="020B0609040504020204" pitchFamily="49" charset="0"/>
              </a:rPr>
              <a:t>print(“-------”)</a:t>
            </a:r>
          </a:p>
          <a:p>
            <a:pPr marL="0" indent="0">
              <a:buNone/>
            </a:pPr>
            <a:endParaRPr lang="en-US" sz="13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40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930D-B7F1-64DD-0184-D3C0BFB0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Project: Pyramid</a:t>
            </a:r>
          </a:p>
        </p:txBody>
      </p:sp>
      <p:pic>
        <p:nvPicPr>
          <p:cNvPr id="7" name="Graphic 6" descr="Pyramid with Levels">
            <a:extLst>
              <a:ext uri="{FF2B5EF4-FFF2-40B4-BE49-F238E27FC236}">
                <a16:creationId xmlns:a16="http://schemas.microsoft.com/office/drawing/2014/main" id="{9A473674-5F6E-55AA-8EEE-D8C63DCBD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60B82-1D05-2AA2-CC0B-E345FA08C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835" y="1912088"/>
            <a:ext cx="5605400" cy="4267125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 Let’s try a slightly harder project</a:t>
            </a:r>
          </a:p>
          <a:p>
            <a:r>
              <a:rPr lang="en-US" sz="2400" dirty="0">
                <a:solidFill>
                  <a:schemeClr val="tx2"/>
                </a:solidFill>
              </a:rPr>
              <a:t>Try printing a pyramid using a for-loop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pyramid should look like this: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Lucida Console" panose="020B0609040504020204" pitchFamily="49" charset="0"/>
              </a:rPr>
              <a:t>*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Lucida Console" panose="020B0609040504020204" pitchFamily="49" charset="0"/>
              </a:rPr>
              <a:t>**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Lucida Console" panose="020B0609040504020204" pitchFamily="49" charset="0"/>
              </a:rPr>
              <a:t>***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Lucida Console" panose="020B0609040504020204" pitchFamily="49" charset="0"/>
              </a:rPr>
              <a:t>****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Lucida Console" panose="020B0609040504020204" pitchFamily="49" charset="0"/>
              </a:rPr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2198003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howing nested for loops in a flowchart - Stack Overflow">
            <a:extLst>
              <a:ext uri="{FF2B5EF4-FFF2-40B4-BE49-F238E27FC236}">
                <a16:creationId xmlns:a16="http://schemas.microsoft.com/office/drawing/2014/main" id="{42B79269-AF00-B477-8021-AD247D89D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218241"/>
            <a:ext cx="4777381" cy="425177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BD66F-3A77-DDC2-9FC3-BA8503D2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for n in range(1, 6):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	output = “”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	for num in range(0, n):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		output += “*”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	print(output)</a:t>
            </a:r>
          </a:p>
          <a:p>
            <a:endParaRPr lang="en-US" sz="1800" dirty="0"/>
          </a:p>
          <a:p>
            <a:r>
              <a:rPr lang="en-US" sz="1800" dirty="0"/>
              <a:t>For this, we need to use a for-loop inside a for-loop</a:t>
            </a:r>
          </a:p>
          <a:p>
            <a:pPr lvl="1"/>
            <a:r>
              <a:rPr lang="en-US" sz="1800" dirty="0"/>
              <a:t>This is called a nested for-loop</a:t>
            </a:r>
          </a:p>
        </p:txBody>
      </p:sp>
    </p:spTree>
    <p:extLst>
      <p:ext uri="{BB962C8B-B14F-4D97-AF65-F5344CB8AC3E}">
        <p14:creationId xmlns:p14="http://schemas.microsoft.com/office/powerpoint/2010/main" val="3075689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BC80-1076-0BD5-2374-11AAD21F6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en-US"/>
              <a:t>For Each Loops – Looping Through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DABC5-E487-F4D4-D4FF-1B0D62A3F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1800"/>
              <a:t>Last class, we learned how to create lists</a:t>
            </a:r>
          </a:p>
          <a:p>
            <a:r>
              <a:rPr lang="en-US" sz="1800"/>
              <a:t>What if we have a list of numbers like: [1, 2, 6, 8, 3, 0] and we want to print what every number is multiplied by three</a:t>
            </a:r>
          </a:p>
          <a:p>
            <a:r>
              <a:rPr lang="en-US" sz="1800"/>
              <a:t>For this we can use a for-each loop</a:t>
            </a:r>
          </a:p>
          <a:p>
            <a:r>
              <a:rPr lang="en-US" sz="1800"/>
              <a:t>For-each loops look like this: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for item in list_of_items: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	do this</a:t>
            </a:r>
          </a:p>
          <a:p>
            <a:r>
              <a:rPr lang="en-US" sz="1800"/>
              <a:t>To print every item in the number list multiplied by 3, we’d write: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for number in number_list: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	print(number * 3)</a:t>
            </a:r>
          </a:p>
        </p:txBody>
      </p:sp>
      <p:pic>
        <p:nvPicPr>
          <p:cNvPr id="5" name="Picture 4" descr="A clipboard with check marks&#10;&#10;Description automatically generated">
            <a:extLst>
              <a:ext uri="{FF2B5EF4-FFF2-40B4-BE49-F238E27FC236}">
                <a16:creationId xmlns:a16="http://schemas.microsoft.com/office/drawing/2014/main" id="{F91249F2-69A1-5EFD-8A7E-DC02870A9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3380" y="1847506"/>
            <a:ext cx="2948179" cy="4303912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8156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A270-6B28-BFB8-7BF0-D64109BC9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/>
              <a:t>Restrictions of For-Each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0982F-4B4F-6E31-1C78-6EBEC3037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1800"/>
              <a:t>Notice that if we do this: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num_list = [1, 2, 3, 4, 5]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for num in num_list: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	num *= 3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print(num_list)</a:t>
            </a:r>
          </a:p>
          <a:p>
            <a:r>
              <a:rPr lang="en-US" sz="1800"/>
              <a:t>The num list doesn’t change after the for-each loop</a:t>
            </a:r>
          </a:p>
          <a:p>
            <a:r>
              <a:rPr lang="en-US" sz="1800"/>
              <a:t>If we want to change every item of a list, we must use a for-loop like this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num_list = [1, 2, 3, 4, 5]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for n in range(0, len(num_list)):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	num_list[n] *= 3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print(num_list)</a:t>
            </a:r>
          </a:p>
        </p:txBody>
      </p:sp>
      <p:pic>
        <p:nvPicPr>
          <p:cNvPr id="5" name="Graphic 4" descr="List with solid fill">
            <a:extLst>
              <a:ext uri="{FF2B5EF4-FFF2-40B4-BE49-F238E27FC236}">
                <a16:creationId xmlns:a16="http://schemas.microsoft.com/office/drawing/2014/main" id="{EA1DDE97-5023-1252-9B13-AB70F10DB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5840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9CDB-6BEB-4ABA-EF3F-EA7E36B38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Warm-Up Project: Rock Paper Scissors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76E2A-5056-872B-6BF2-90FACEF80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We can make a more fun version of our coin flip program by turning it into a rock-paper-scissors game where the user competes against the computer</a:t>
            </a:r>
          </a:p>
          <a:p>
            <a:r>
              <a:rPr lang="en-US" sz="1800">
                <a:solidFill>
                  <a:schemeClr val="tx2"/>
                </a:solidFill>
              </a:rPr>
              <a:t>The user would enter “rock” “paper” or “scissors” and the program would also choose “rock” “paper” or “scissors” based on a random number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Hint: use random.randint(1, 3) and if, elif, and else statements</a:t>
            </a:r>
          </a:p>
        </p:txBody>
      </p:sp>
      <p:pic>
        <p:nvPicPr>
          <p:cNvPr id="4098" name="Picture 2" descr="Rock paper scissors - Wikipedia">
            <a:extLst>
              <a:ext uri="{FF2B5EF4-FFF2-40B4-BE49-F238E27FC236}">
                <a16:creationId xmlns:a16="http://schemas.microsoft.com/office/drawing/2014/main" id="{2CC35950-D8AE-CC35-CBC7-D9AEE348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8392" y="1907679"/>
            <a:ext cx="4142232" cy="396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43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E997-FF6C-38E6-5DEA-F2075F5F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/>
          </a:bodyPr>
          <a:lstStyle/>
          <a:p>
            <a:r>
              <a:rPr lang="en-US"/>
              <a:t>Loops</a:t>
            </a:r>
          </a:p>
        </p:txBody>
      </p:sp>
      <p:pic>
        <p:nvPicPr>
          <p:cNvPr id="5" name="Picture 4" descr="A roller coaster with trees in the background&#10;&#10;Description automatically generated">
            <a:extLst>
              <a:ext uri="{FF2B5EF4-FFF2-40B4-BE49-F238E27FC236}">
                <a16:creationId xmlns:a16="http://schemas.microsoft.com/office/drawing/2014/main" id="{CA2DB45E-8504-9FD7-7C61-1C6B9680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832" b="7571"/>
          <a:stretch/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C464E-5701-CF57-0E6E-3ECD2472D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004" y="670559"/>
            <a:ext cx="4555782" cy="5445076"/>
          </a:xfrm>
        </p:spPr>
        <p:txBody>
          <a:bodyPr anchor="t">
            <a:normAutofit/>
          </a:bodyPr>
          <a:lstStyle/>
          <a:p>
            <a:r>
              <a:rPr lang="en-US" sz="2400" dirty="0"/>
              <a:t>Loops are coding tools like if-else statements that make things repeat</a:t>
            </a:r>
          </a:p>
          <a:p>
            <a:r>
              <a:rPr lang="en-US" sz="2400" dirty="0"/>
              <a:t>For example, if we want to print something 10 times, it’d be annoying to write out the same thing 10 times in a row, instead, we can tell the program to just repeat the print statement 10 times</a:t>
            </a:r>
          </a:p>
          <a:p>
            <a:r>
              <a:rPr lang="en-US" sz="2400" dirty="0"/>
              <a:t>Some loops can even repeat forever, these are called infinite loops</a:t>
            </a:r>
          </a:p>
        </p:txBody>
      </p:sp>
    </p:spTree>
    <p:extLst>
      <p:ext uri="{BB962C8B-B14F-4D97-AF65-F5344CB8AC3E}">
        <p14:creationId xmlns:p14="http://schemas.microsoft.com/office/powerpoint/2010/main" val="4031137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962E0-5F65-92CF-7BA5-0FE40704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0" y="609600"/>
            <a:ext cx="5310116" cy="1322887"/>
          </a:xfrm>
        </p:spPr>
        <p:txBody>
          <a:bodyPr>
            <a:normAutofit/>
          </a:bodyPr>
          <a:lstStyle/>
          <a:p>
            <a:r>
              <a:rPr lang="en-US"/>
              <a:t>While Loops</a:t>
            </a:r>
            <a:endParaRPr lang="en-US" dirty="0"/>
          </a:p>
        </p:txBody>
      </p:sp>
      <p:pic>
        <p:nvPicPr>
          <p:cNvPr id="2050" name="Picture 2" descr="For Loop Flowchart - A Visual Guide">
            <a:extLst>
              <a:ext uri="{FF2B5EF4-FFF2-40B4-BE49-F238E27FC236}">
                <a16:creationId xmlns:a16="http://schemas.microsoft.com/office/drawing/2014/main" id="{9B644411-010B-4D6E-F612-89D3464C8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427" y="1064523"/>
            <a:ext cx="3720152" cy="473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00327-5C33-56CE-EE20-C923140B4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0" y="2194102"/>
            <a:ext cx="5310116" cy="3908585"/>
          </a:xfrm>
        </p:spPr>
        <p:txBody>
          <a:bodyPr>
            <a:normAutofit/>
          </a:bodyPr>
          <a:lstStyle/>
          <a:p>
            <a:r>
              <a:rPr lang="en-US" sz="1600" dirty="0"/>
              <a:t>The easiest to write loop is a while loop which will repeat if something is true</a:t>
            </a:r>
          </a:p>
          <a:p>
            <a:r>
              <a:rPr lang="en-US" sz="1600" dirty="0"/>
              <a:t>They’re written like this:</a:t>
            </a:r>
          </a:p>
          <a:p>
            <a:pPr marL="0" indent="0">
              <a:buNone/>
            </a:pPr>
            <a:r>
              <a:rPr lang="en-US" sz="1600" dirty="0"/>
              <a:t>while condition:</a:t>
            </a:r>
          </a:p>
          <a:p>
            <a:pPr marL="0" indent="0">
              <a:buNone/>
            </a:pPr>
            <a:r>
              <a:rPr lang="en-US" sz="1600" dirty="0"/>
              <a:t>	do this</a:t>
            </a:r>
          </a:p>
          <a:p>
            <a:r>
              <a:rPr lang="en-US" sz="1600" dirty="0"/>
              <a:t>One version of a while loop might look like this:</a:t>
            </a:r>
          </a:p>
          <a:p>
            <a:pPr marL="0" indent="0">
              <a:buNone/>
            </a:pPr>
            <a:r>
              <a:rPr lang="en-US" sz="1600" dirty="0"/>
              <a:t>while </a:t>
            </a:r>
            <a:r>
              <a:rPr lang="en-US" sz="1600" dirty="0" err="1"/>
              <a:t>is_raining</a:t>
            </a:r>
            <a:r>
              <a:rPr lang="en-US" sz="1600" dirty="0"/>
              <a:t>:</a:t>
            </a:r>
          </a:p>
          <a:p>
            <a:pPr marL="0" indent="0">
              <a:buNone/>
            </a:pPr>
            <a:r>
              <a:rPr lang="en-US" sz="1600" dirty="0"/>
              <a:t>	print(“plip plop”)</a:t>
            </a:r>
          </a:p>
          <a:p>
            <a:pPr marL="0" indent="0">
              <a:buNone/>
            </a:pPr>
            <a:r>
              <a:rPr lang="en-US" sz="1600" dirty="0"/>
              <a:t>	if weather != “rainy”: </a:t>
            </a:r>
          </a:p>
          <a:p>
            <a:pPr marL="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is_raining</a:t>
            </a:r>
            <a:r>
              <a:rPr lang="en-US" sz="1600" dirty="0"/>
              <a:t> = false</a:t>
            </a:r>
          </a:p>
          <a:p>
            <a:r>
              <a:rPr lang="en-US" sz="1600" dirty="0"/>
              <a:t>This program will print “plip plop” until the weather is no longer rainy</a:t>
            </a:r>
          </a:p>
        </p:txBody>
      </p:sp>
    </p:spTree>
    <p:extLst>
      <p:ext uri="{BB962C8B-B14F-4D97-AF65-F5344CB8AC3E}">
        <p14:creationId xmlns:p14="http://schemas.microsoft.com/office/powerpoint/2010/main" val="143824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0E51-EC82-C714-DEF0-603950E0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dirty="0"/>
              <a:t>Project: Question Program</a:t>
            </a:r>
          </a:p>
        </p:txBody>
      </p:sp>
      <p:pic>
        <p:nvPicPr>
          <p:cNvPr id="5" name="Picture 4" descr="Sticky notes with question marks">
            <a:extLst>
              <a:ext uri="{FF2B5EF4-FFF2-40B4-BE49-F238E27FC236}">
                <a16:creationId xmlns:a16="http://schemas.microsoft.com/office/drawing/2014/main" id="{B39B0BAD-DD8C-3144-858C-4F19F2474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49" r="30505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B06B-120C-D102-A2F4-BBFE036D6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sz="2000" dirty="0"/>
              <a:t>Let’s write a program that will if they want to answer a question over and over until they say “no” to “Do you want to answer a question?”</a:t>
            </a:r>
          </a:p>
          <a:p>
            <a:r>
              <a:rPr lang="en-US" sz="2000" dirty="0"/>
              <a:t>It would look something like this:</a:t>
            </a:r>
          </a:p>
          <a:p>
            <a:pPr marL="0" indent="0">
              <a:buNone/>
            </a:pPr>
            <a:r>
              <a:rPr lang="en-US" sz="1800" dirty="0" err="1">
                <a:latin typeface="Lucida Console" panose="020B0609040504020204" pitchFamily="49" charset="0"/>
              </a:rPr>
              <a:t>wants_to_answer_question</a:t>
            </a:r>
            <a:r>
              <a:rPr lang="en-US" sz="1800" dirty="0">
                <a:latin typeface="Lucida Console" panose="020B0609040504020204" pitchFamily="49" charset="0"/>
              </a:rPr>
              <a:t> = true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while </a:t>
            </a:r>
            <a:r>
              <a:rPr lang="en-US" sz="1800" dirty="0" err="1">
                <a:latin typeface="Lucida Console" panose="020B0609040504020204" pitchFamily="49" charset="0"/>
              </a:rPr>
              <a:t>wants_to_answer_question</a:t>
            </a:r>
            <a:r>
              <a:rPr lang="en-US" sz="1800" dirty="0">
                <a:latin typeface="Lucida Console" panose="020B0609040504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	answer = input(“Do you want to answer a question? (y/n) ”)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	if answer == “n”: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		</a:t>
            </a:r>
            <a:r>
              <a:rPr lang="en-US" sz="1800" dirty="0" err="1">
                <a:latin typeface="Lucida Console" panose="020B0609040504020204" pitchFamily="49" charset="0"/>
              </a:rPr>
              <a:t>wants_to_answer_question</a:t>
            </a:r>
            <a:r>
              <a:rPr lang="en-US" sz="1800" dirty="0">
                <a:latin typeface="Lucida Console" panose="020B0609040504020204" pitchFamily="49" charset="0"/>
              </a:rPr>
              <a:t> = false</a:t>
            </a:r>
          </a:p>
          <a:p>
            <a:pPr marL="0" indent="0">
              <a:buNone/>
            </a:pP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66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finite question marks in 3D rendering">
            <a:extLst>
              <a:ext uri="{FF2B5EF4-FFF2-40B4-BE49-F238E27FC236}">
                <a16:creationId xmlns:a16="http://schemas.microsoft.com/office/drawing/2014/main" id="{C829B6CC-6A9B-DD95-DB7E-29074E897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8" r="21176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2FB353-DF8A-DE86-263D-8CE3F7E13CD7}"/>
              </a:ext>
            </a:extLst>
          </p:cNvPr>
          <p:cNvSpPr txBox="1">
            <a:spLocks/>
          </p:cNvSpPr>
          <p:nvPr/>
        </p:nvSpPr>
        <p:spPr>
          <a:xfrm>
            <a:off x="3925613" y="1000408"/>
            <a:ext cx="8544911" cy="55587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We can make this more useful by counting how many times the user has answered the question</a:t>
            </a:r>
          </a:p>
          <a:p>
            <a:r>
              <a:rPr lang="en-US" sz="2000" dirty="0"/>
              <a:t>This might look like:</a:t>
            </a:r>
          </a:p>
          <a:p>
            <a:pPr marL="0"/>
            <a:endParaRPr lang="en-US" sz="2000" dirty="0"/>
          </a:p>
          <a:p>
            <a:pPr marL="0" indent="0">
              <a:buNone/>
            </a:pPr>
            <a:r>
              <a:rPr lang="en-US" sz="1600" dirty="0" err="1">
                <a:latin typeface="Lucida Console" panose="020B0609040504020204" pitchFamily="49" charset="0"/>
              </a:rPr>
              <a:t>wants_to_answer_question</a:t>
            </a:r>
            <a:r>
              <a:rPr lang="en-US" sz="1600" dirty="0">
                <a:latin typeface="Lucida Console" panose="020B0609040504020204" pitchFamily="49" charset="0"/>
              </a:rPr>
              <a:t> = true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count = 0 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while </a:t>
            </a:r>
            <a:r>
              <a:rPr lang="en-US" sz="1600" dirty="0" err="1">
                <a:latin typeface="Lucida Console" panose="020B0609040504020204" pitchFamily="49" charset="0"/>
              </a:rPr>
              <a:t>wants_to_answer_question</a:t>
            </a:r>
            <a:r>
              <a:rPr lang="en-US" sz="1600" dirty="0">
                <a:latin typeface="Lucida Console" panose="020B0609040504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	count = count + 1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	answer = input(“Do you want to answer a question? (y/n) ”)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	if answer == “n”: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		</a:t>
            </a:r>
            <a:r>
              <a:rPr lang="en-US" sz="1600" dirty="0" err="1">
                <a:latin typeface="Lucida Console" panose="020B0609040504020204" pitchFamily="49" charset="0"/>
              </a:rPr>
              <a:t>wants_to_answer_question</a:t>
            </a:r>
            <a:r>
              <a:rPr lang="en-US" sz="1600" dirty="0">
                <a:latin typeface="Lucida Console" panose="020B0609040504020204" pitchFamily="49" charset="0"/>
              </a:rPr>
              <a:t> = false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print(“You answered the question “ + str(count) + “ times”)</a:t>
            </a:r>
          </a:p>
        </p:txBody>
      </p:sp>
    </p:spTree>
    <p:extLst>
      <p:ext uri="{BB962C8B-B14F-4D97-AF65-F5344CB8AC3E}">
        <p14:creationId xmlns:p14="http://schemas.microsoft.com/office/powerpoint/2010/main" val="4284129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116B-4F5C-0EDF-BF91-D3B25EAD1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Improve Shopping List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5F9A5-FC4D-87DA-0020-BC2062359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With these new skills we can make our shopping list program from the last class better</a:t>
            </a:r>
          </a:p>
          <a:p>
            <a:r>
              <a:rPr lang="en-US" sz="2000"/>
              <a:t>Let’s change the program so that the user can add as many items to the shopping list as they want instead of just 3 items</a:t>
            </a:r>
          </a:p>
          <a:p>
            <a:r>
              <a:rPr lang="en-US" sz="2000"/>
              <a:t>Try it out</a:t>
            </a:r>
          </a:p>
          <a:p>
            <a:endParaRPr lang="en-US" sz="2000"/>
          </a:p>
        </p:txBody>
      </p:sp>
      <p:pic>
        <p:nvPicPr>
          <p:cNvPr id="5" name="Picture 4" descr="Shopping cart">
            <a:extLst>
              <a:ext uri="{FF2B5EF4-FFF2-40B4-BE49-F238E27FC236}">
                <a16:creationId xmlns:a16="http://schemas.microsoft.com/office/drawing/2014/main" id="{C6843D91-E4E1-BF85-65EC-110831314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35" b="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00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091FB-24F5-4556-52C0-62B048828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6573951" cy="3908585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Lucida Console" panose="020B0609040504020204" pitchFamily="49" charset="0"/>
              </a:rPr>
              <a:t>shopping_list = []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Lucida Console" panose="020B0609040504020204" pitchFamily="49" charset="0"/>
              </a:rPr>
              <a:t>wants_to_add_more_items = true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Lucida Console" panose="020B0609040504020204" pitchFamily="49" charset="0"/>
              </a:rPr>
              <a:t>while wants_to_add_more_items: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Lucida Console" panose="020B0609040504020204" pitchFamily="49" charset="0"/>
              </a:rPr>
              <a:t>	item = input(“New item: ”)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Lucida Console" panose="020B0609040504020204" pitchFamily="49" charset="0"/>
              </a:rPr>
              <a:t>	shopping_list.append(item)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Lucida Console" panose="020B0609040504020204" pitchFamily="49" charset="0"/>
              </a:rPr>
              <a:t>	answer = input(“Do you have more items to add? (y/n) “)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Lucida Console" panose="020B0609040504020204" pitchFamily="49" charset="0"/>
              </a:rPr>
              <a:t>	if answer == “n”: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Lucida Console" panose="020B0609040504020204" pitchFamily="49" charset="0"/>
              </a:rPr>
              <a:t>		wants_to_add_more_items = false</a:t>
            </a:r>
            <a:endParaRPr lang="en-US" sz="2000"/>
          </a:p>
        </p:txBody>
      </p:sp>
      <p:pic>
        <p:nvPicPr>
          <p:cNvPr id="5" name="Picture 4" descr="A shopping cart full of groceries&#10;&#10;Description automatically generated">
            <a:extLst>
              <a:ext uri="{FF2B5EF4-FFF2-40B4-BE49-F238E27FC236}">
                <a16:creationId xmlns:a16="http://schemas.microsoft.com/office/drawing/2014/main" id="{DB863684-1085-8E37-4A1B-F36E1852D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95981" y="1258022"/>
            <a:ext cx="2906973" cy="4371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69C43D-FF85-85DF-8130-D9305EC6AA0C}"/>
              </a:ext>
            </a:extLst>
          </p:cNvPr>
          <p:cNvSpPr txBox="1"/>
          <p:nvPr/>
        </p:nvSpPr>
        <p:spPr>
          <a:xfrm>
            <a:off x="9516137" y="5429354"/>
            <a:ext cx="218681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ourses.lumenlearning.com/clinton-marketing/chapter/reading-distribution-objective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16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32FF2-E09A-F297-9B85-5D86234C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81026" cy="1322887"/>
          </a:xfrm>
        </p:spPr>
        <p:txBody>
          <a:bodyPr>
            <a:normAutofit/>
          </a:bodyPr>
          <a:lstStyle/>
          <a:p>
            <a:r>
              <a:rPr lang="en-US"/>
              <a:t>Infinite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95840-39C0-D901-5244-DDF2637CC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6573951" cy="3908585"/>
          </a:xfrm>
        </p:spPr>
        <p:txBody>
          <a:bodyPr>
            <a:normAutofit/>
          </a:bodyPr>
          <a:lstStyle/>
          <a:p>
            <a:r>
              <a:rPr lang="en-US" sz="2000" dirty="0"/>
              <a:t>One danger of while loops is that if the condition is always true, the program will go on forever</a:t>
            </a:r>
          </a:p>
          <a:p>
            <a:r>
              <a:rPr lang="en-US" sz="2000" dirty="0"/>
              <a:t>For example: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While 5 &gt; 3: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	print(“math”)</a:t>
            </a:r>
          </a:p>
          <a:p>
            <a:r>
              <a:rPr lang="en-US" sz="2000" dirty="0"/>
              <a:t>This program will print “math” forever</a:t>
            </a:r>
          </a:p>
          <a:p>
            <a:r>
              <a:rPr lang="en-US" sz="2000" dirty="0"/>
              <a:t>We usually don’t want this to happen</a:t>
            </a:r>
          </a:p>
          <a:p>
            <a:r>
              <a:rPr lang="en-US" sz="2000" dirty="0"/>
              <a:t>On old computers, an infinite loop could crash the computer, but now they just waste time </a:t>
            </a:r>
          </a:p>
        </p:txBody>
      </p:sp>
      <p:pic>
        <p:nvPicPr>
          <p:cNvPr id="9" name="Graphic 8" descr="Infinity with solid fill">
            <a:extLst>
              <a:ext uri="{FF2B5EF4-FFF2-40B4-BE49-F238E27FC236}">
                <a16:creationId xmlns:a16="http://schemas.microsoft.com/office/drawing/2014/main" id="{43EDD411-AD42-5950-9231-B5EB17058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5981" y="1990229"/>
            <a:ext cx="2906973" cy="29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83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1317</Words>
  <Application>Microsoft Office PowerPoint</Application>
  <PresentationFormat>Widescreen</PresentationFormat>
  <Paragraphs>156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Lucida Console</vt:lpstr>
      <vt:lpstr>Office Theme</vt:lpstr>
      <vt:lpstr>Python! Day 6</vt:lpstr>
      <vt:lpstr>Warm-Up Project: Rock Paper Scissors</vt:lpstr>
      <vt:lpstr>Loops</vt:lpstr>
      <vt:lpstr>While Loops</vt:lpstr>
      <vt:lpstr>Project: Question Program</vt:lpstr>
      <vt:lpstr>PowerPoint Presentation</vt:lpstr>
      <vt:lpstr>Improve Shopping List Program</vt:lpstr>
      <vt:lpstr>PowerPoint Presentation</vt:lpstr>
      <vt:lpstr>Infinite Loops</vt:lpstr>
      <vt:lpstr>Counting With While Loops</vt:lpstr>
      <vt:lpstr>For Loops</vt:lpstr>
      <vt:lpstr>PowerPoint Presentation</vt:lpstr>
      <vt:lpstr>For Loops Continued</vt:lpstr>
      <vt:lpstr>Project: Box</vt:lpstr>
      <vt:lpstr>PowerPoint Presentation</vt:lpstr>
      <vt:lpstr>Project: Pyramid</vt:lpstr>
      <vt:lpstr>PowerPoint Presentation</vt:lpstr>
      <vt:lpstr>For Each Loops – Looping Through Lists</vt:lpstr>
      <vt:lpstr>Restrictions of For-Each Loops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Python! Day 6</dc:title>
  <dc:creator>Tavishi Bhatia</dc:creator>
  <cp:lastModifiedBy>Tavishi Bhatia</cp:lastModifiedBy>
  <cp:revision>1</cp:revision>
  <dcterms:created xsi:type="dcterms:W3CDTF">2024-05-08T00:55:43Z</dcterms:created>
  <dcterms:modified xsi:type="dcterms:W3CDTF">2024-05-08T00:55:51Z</dcterms:modified>
</cp:coreProperties>
</file>